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71" r:id="rId3"/>
    <p:sldId id="281" r:id="rId4"/>
    <p:sldId id="282" r:id="rId5"/>
    <p:sldId id="280" r:id="rId6"/>
    <p:sldId id="283" r:id="rId7"/>
    <p:sldId id="284" r:id="rId8"/>
    <p:sldId id="291" r:id="rId9"/>
    <p:sldId id="274" r:id="rId10"/>
    <p:sldId id="304" r:id="rId11"/>
    <p:sldId id="305" r:id="rId12"/>
    <p:sldId id="306" r:id="rId13"/>
    <p:sldId id="307" r:id="rId14"/>
    <p:sldId id="275"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276" r:id="rId28"/>
    <p:sldId id="325" r:id="rId29"/>
    <p:sldId id="324"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277" r:id="rId45"/>
    <p:sldId id="340" r:id="rId46"/>
    <p:sldId id="341" r:id="rId47"/>
    <p:sldId id="343" r:id="rId48"/>
    <p:sldId id="342" r:id="rId49"/>
    <p:sldId id="344" r:id="rId50"/>
    <p:sldId id="345" r:id="rId51"/>
    <p:sldId id="346" r:id="rId52"/>
    <p:sldId id="347" r:id="rId53"/>
    <p:sldId id="348" r:id="rId54"/>
    <p:sldId id="349" r:id="rId55"/>
    <p:sldId id="351" r:id="rId56"/>
    <p:sldId id="352" r:id="rId57"/>
    <p:sldId id="353" r:id="rId58"/>
    <p:sldId id="354" r:id="rId59"/>
    <p:sldId id="350" r:id="rId60"/>
    <p:sldId id="278" r:id="rId61"/>
    <p:sldId id="355" r:id="rId62"/>
    <p:sldId id="356" r:id="rId63"/>
    <p:sldId id="357" r:id="rId64"/>
    <p:sldId id="358" r:id="rId65"/>
    <p:sldId id="359" r:id="rId66"/>
    <p:sldId id="360" r:id="rId67"/>
    <p:sldId id="361" r:id="rId68"/>
    <p:sldId id="362" r:id="rId69"/>
    <p:sldId id="363" r:id="rId70"/>
    <p:sldId id="364" r:id="rId71"/>
    <p:sldId id="365" r:id="rId72"/>
    <p:sldId id="366" r:id="rId73"/>
    <p:sldId id="367" r:id="rId74"/>
    <p:sldId id="368" r:id="rId75"/>
    <p:sldId id="369" r:id="rId76"/>
    <p:sldId id="370" r:id="rId77"/>
    <p:sldId id="371" r:id="rId78"/>
    <p:sldId id="372" r:id="rId79"/>
    <p:sldId id="279" r:id="rId80"/>
    <p:sldId id="373" r:id="rId81"/>
    <p:sldId id="374" r:id="rId82"/>
    <p:sldId id="375" r:id="rId83"/>
    <p:sldId id="376" r:id="rId84"/>
    <p:sldId id="380" r:id="rId85"/>
    <p:sldId id="381" r:id="rId86"/>
    <p:sldId id="382" r:id="rId87"/>
    <p:sldId id="383" r:id="rId88"/>
    <p:sldId id="384" r:id="rId89"/>
    <p:sldId id="385" r:id="rId90"/>
    <p:sldId id="386" r:id="rId91"/>
    <p:sldId id="387" r:id="rId92"/>
    <p:sldId id="388" r:id="rId93"/>
    <p:sldId id="389" r:id="rId94"/>
    <p:sldId id="377" r:id="rId9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ldId id="256"/>
          </p14:sldIdLst>
        </p14:section>
        <p14:section name="what is javascript" id="{780C041C-5845-6849-BBBC-9F148DBFABA4}">
          <p14:sldIdLst>
            <p14:sldId id="271"/>
            <p14:sldId id="281"/>
            <p14:sldId id="282"/>
            <p14:sldId id="280"/>
            <p14:sldId id="283"/>
            <p14:sldId id="284"/>
            <p14:sldId id="291"/>
          </p14:sldIdLst>
        </p14:section>
        <p14:section name="Javascript Design Principles" id="{24D8B4FB-672C-D847-9EFD-F6AB9897299B}">
          <p14:sldIdLst/>
        </p14:section>
        <p14:section name="Where Does Javascript GO?" id="{5AF1C83A-5D4B-4440-A730-C55AFE3DF343}">
          <p14:sldIdLst>
            <p14:sldId id="274"/>
            <p14:sldId id="304"/>
            <p14:sldId id="305"/>
            <p14:sldId id="306"/>
            <p14:sldId id="307"/>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Lst>
        </p14:section>
        <p14:section name="Javascript Objects" id="{21F6A69B-4598-3040-AC91-83BC1BC76767}">
          <p14:sldIdLst>
            <p14:sldId id="276"/>
            <p14:sldId id="325"/>
            <p14:sldId id="324"/>
            <p14:sldId id="326"/>
            <p14:sldId id="327"/>
            <p14:sldId id="328"/>
            <p14:sldId id="329"/>
            <p14:sldId id="330"/>
            <p14:sldId id="331"/>
            <p14:sldId id="332"/>
            <p14:sldId id="333"/>
            <p14:sldId id="334"/>
            <p14:sldId id="335"/>
            <p14:sldId id="336"/>
            <p14:sldId id="337"/>
            <p14:sldId id="338"/>
            <p14:sldId id="339"/>
          </p14:sldIdLst>
        </p14:section>
        <p14:section name="The Document Object Model (DOM)" id="{DB95D4C9-86D2-5C4A-8983-EA2AA207891B}">
          <p14:sldIdLst>
            <p14:sldId id="277"/>
            <p14:sldId id="340"/>
            <p14:sldId id="341"/>
            <p14:sldId id="343"/>
            <p14:sldId id="342"/>
            <p14:sldId id="344"/>
            <p14:sldId id="345"/>
            <p14:sldId id="346"/>
            <p14:sldId id="347"/>
            <p14:sldId id="348"/>
            <p14:sldId id="349"/>
            <p14:sldId id="351"/>
            <p14:sldId id="352"/>
            <p14:sldId id="353"/>
            <p14:sldId id="354"/>
            <p14:sldId id="350"/>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80"/>
            <p14:sldId id="381"/>
            <p14:sldId id="382"/>
            <p14:sldId id="383"/>
            <p14:sldId id="384"/>
            <p14:sldId id="385"/>
            <p14:sldId id="386"/>
            <p14:sldId id="387"/>
            <p14:sldId id="388"/>
            <p14:sldId id="389"/>
            <p14:sldId id="377"/>
          </p14:sldIdLst>
        </p14:section>
        <p14:section name="What you Learned" id="{9095206F-FCC5-1444-B6D9-F159AEA57B8A}">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9598" autoAdjust="0"/>
  </p:normalViewPr>
  <p:slideViewPr>
    <p:cSldViewPr showGuides="1">
      <p:cViewPr varScale="1">
        <p:scale>
          <a:sx n="67" d="100"/>
          <a:sy n="67" d="100"/>
        </p:scale>
        <p:origin x="1312" y="56"/>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6/19/2021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JavaScript: Client-Side Scripting</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886200"/>
            <a:ext cx="7391400" cy="1035831"/>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7467600" cy="1587895"/>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733800"/>
            <a:ext cx="7391400" cy="1671163"/>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r>
              <a:rPr lang="en-US" dirty="0"/>
              <a:t>, and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70647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914400" y="1295401"/>
            <a:ext cx="7239000" cy="4876800"/>
          </a:xfrm>
        </p:spPr>
        <p:txBody>
          <a:bodyPr>
            <a:normAutofit fontScale="85000" lnSpcReduction="20000"/>
          </a:bodyPr>
          <a:lstStyle/>
          <a:p>
            <a:r>
              <a:rPr lang="en-US" dirty="0"/>
              <a:t>JavaScript’s reputation for being quirky not only stems from its strange way of implementing object-oriented principles but also from some odd syntactic </a:t>
            </a:r>
            <a:r>
              <a:rPr lang="en-US" i="1" dirty="0"/>
              <a:t>gotchas:</a:t>
            </a:r>
          </a:p>
          <a:p>
            <a:pPr marL="342900" indent="-342900">
              <a:buFont typeface="Arial"/>
              <a:buChar char="•"/>
            </a:pPr>
            <a:r>
              <a:rPr lang="en-US" dirty="0"/>
              <a:t>Everything is type sensitive, including function, class, and variable names.</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nvGraphicFramePr>
        <p:xfrm>
          <a:off x="990600" y="15240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t>
            </a:r>
            <a:r>
              <a:rPr lang="en-US" dirty="0" err="1">
                <a:solidFill>
                  <a:schemeClr val="tx2"/>
                </a:solidFill>
              </a:rPr>
              <a:t>Javascript</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8</a:t>
            </a: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371600"/>
            <a:ext cx="64008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429000"/>
            <a:ext cx="6183130" cy="2984538"/>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6400800" cy="4754563"/>
          </a:xfrm>
        </p:spPr>
        <p:txBody>
          <a:bodyPr>
            <a:normAutofit lnSpcReduction="10000"/>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914400" y="1371600"/>
            <a:ext cx="6400800" cy="4754563"/>
          </a:xfrm>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endParaRPr lang="en-US"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914400" y="1371600"/>
            <a:ext cx="6400800" cy="4754563"/>
          </a:xfrm>
        </p:spPr>
        <p:txBody>
          <a:bodyPr>
            <a:normAutofit/>
          </a:bodyPr>
          <a:lstStyle/>
          <a:p>
            <a:r>
              <a:rPr lang="en-US" b="1" dirty="0"/>
              <a:t>Functions </a:t>
            </a:r>
            <a:r>
              <a:rPr lang="en-US" dirty="0"/>
              <a:t>are the building block for modular code in JavaScript, and are even used to build </a:t>
            </a:r>
            <a:r>
              <a:rPr lang="en-US" b="1" dirty="0"/>
              <a:t>pseudo-classes</a:t>
            </a:r>
            <a:r>
              <a:rPr lang="en-US" dirty="0"/>
              <a:t>, which you will learn about later.</a:t>
            </a:r>
          </a:p>
          <a:p>
            <a:r>
              <a:rPr lang="en-US" dirty="0"/>
              <a:t>They are defined by using the reserved word </a:t>
            </a:r>
            <a:r>
              <a:rPr lang="en-US" b="1" dirty="0"/>
              <a:t>function</a:t>
            </a:r>
            <a:r>
              <a:rPr lang="en-US" dirty="0"/>
              <a:t> and then the function name and (optional) parameters.</a:t>
            </a:r>
          </a:p>
          <a:p>
            <a:r>
              <a:rPr lang="en-US" dirty="0"/>
              <a:t>Since JavaScript is dynamically typed, functions do not require a return type, nor do the parameters require type.</a:t>
            </a:r>
            <a:endParaRPr lang="en-US"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914400" y="1371600"/>
            <a:ext cx="6400800" cy="4754563"/>
          </a:xfrm>
        </p:spPr>
        <p:txBody>
          <a:bodyPr>
            <a:normAutofit fontScale="85000" lnSpcReduction="2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dirty="0"/>
              <a:t>The alert() function makes the browser show a pop-up to the user, with whatever is passed being the message displayed. The following JavaScript code displays a simple hello world message in a pop-up:</a:t>
            </a:r>
          </a:p>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Javascript</a:t>
            </a:r>
            <a:r>
              <a:rPr lang="en-US" dirty="0"/>
              <a:t> </a:t>
            </a:r>
            <a:r>
              <a:rPr lang="en-US" dirty="0">
                <a:solidFill>
                  <a:schemeClr val="tx2"/>
                </a:solidFill>
              </a:rPr>
              <a:t>Objects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8</a:t>
            </a:r>
            <a:endParaRPr lang="en-US" dirty="0">
              <a:solidFill>
                <a:schemeClr val="tx1"/>
              </a:solidFill>
            </a:endParaRPr>
          </a:p>
        </p:txBody>
      </p:sp>
    </p:spTree>
    <p:extLst>
      <p:ext uri="{BB962C8B-B14F-4D97-AF65-F5344CB8AC3E}">
        <p14:creationId xmlns:p14="http://schemas.microsoft.com/office/powerpoint/2010/main" val="168146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JavaScript is not a full-fledged object-oriented programming language.</a:t>
            </a:r>
          </a:p>
          <a:p>
            <a:r>
              <a:rPr lang="en-US" dirty="0"/>
              <a:t>It does not have classes per se, and it does not support many of the patterns you’d expect from an object-oriented language like inheritance and polymorphism.</a:t>
            </a:r>
          </a:p>
          <a:p>
            <a:r>
              <a:rPr lang="en-US" dirty="0"/>
              <a:t>The language does, however, support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Objects not Classes</a:t>
            </a:r>
          </a:p>
        </p:txBody>
      </p:sp>
    </p:spTree>
    <p:extLst>
      <p:ext uri="{BB962C8B-B14F-4D97-AF65-F5344CB8AC3E}">
        <p14:creationId xmlns:p14="http://schemas.microsoft.com/office/powerpoint/2010/main" val="814734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full-fledged O.O.</a:t>
            </a:r>
          </a:p>
        </p:txBody>
      </p:sp>
    </p:spTree>
    <p:extLst>
      <p:ext uri="{BB962C8B-B14F-4D97-AF65-F5344CB8AC3E}">
        <p14:creationId xmlns:p14="http://schemas.microsoft.com/office/powerpoint/2010/main" val="162259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t>JavaScript runs right inside the browser</a:t>
            </a:r>
          </a:p>
          <a:p>
            <a:pPr marL="342900" indent="-342900">
              <a:buFont typeface="Arial"/>
              <a:buChar char="•"/>
            </a:pPr>
            <a:r>
              <a:rPr lang="en-US" dirty="0"/>
              <a:t>JavaScript is dynamically typed</a:t>
            </a:r>
          </a:p>
          <a:p>
            <a:pPr marL="342900" indent="-342900">
              <a:buFont typeface="Arial"/>
              <a:buChar char="•"/>
            </a:pPr>
            <a:r>
              <a:rPr lang="en-US" dirty="0"/>
              <a:t>JavaScript is object oriented in that almost everything in the language is an object</a:t>
            </a:r>
          </a:p>
          <a:p>
            <a:pPr marL="804863" lvl="1" indent="-342900">
              <a:buFont typeface="Arial"/>
              <a:buChar char="•"/>
            </a:pPr>
            <a:r>
              <a:rPr lang="en-US" dirty="0"/>
              <a:t>the objects in JavaScript are prototype-based rather than class-based, which means that while JavaScript shares some syntactic features of PHP, Java or C#, it is also quite different from those languages</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939416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Normally to create a new object we use the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a:t>
            </a:r>
            <a:r>
              <a:rPr lang="en-US" b="1" dirty="0">
                <a:solidFill>
                  <a:schemeClr val="accent2"/>
                </a:solidFill>
              </a:rPr>
              <a:t>new</a:t>
            </a:r>
            <a:r>
              <a:rPr lang="en-US" dirty="0">
                <a:solidFill>
                  <a:schemeClr val="accent2"/>
                </a:solidFill>
              </a:rPr>
              <a:t> </a:t>
            </a:r>
            <a:r>
              <a:rPr lang="en-US" dirty="0" err="1"/>
              <a:t>ObjectName</a:t>
            </a:r>
            <a:r>
              <a:rPr lang="en-US" dirty="0">
                <a:solidFill>
                  <a:srgbClr val="CE2933"/>
                </a:solidFill>
              </a:rPr>
              <a:t>(</a:t>
            </a:r>
            <a:r>
              <a:rPr lang="en-US" dirty="0"/>
              <a:t>p1,p2,..., </a:t>
            </a:r>
            <a:r>
              <a:rPr lang="en-US" dirty="0" err="1"/>
              <a:t>pn</a:t>
            </a:r>
            <a:r>
              <a:rPr lang="en-US" dirty="0">
                <a:solidFill>
                  <a:srgbClr val="CE2933"/>
                </a:solidFill>
              </a:rPr>
              <a:t>)</a:t>
            </a:r>
            <a:r>
              <a:rPr lang="en-US" dirty="0"/>
              <a:t>;</a:t>
            </a:r>
          </a:p>
          <a:p>
            <a:r>
              <a:rPr lang="en-US" dirty="0"/>
              <a:t>For some classes, shortcut constructors are defined</a:t>
            </a:r>
          </a:p>
          <a:p>
            <a:r>
              <a:rPr lang="en-US" dirty="0" err="1"/>
              <a:t>var</a:t>
            </a:r>
            <a:r>
              <a:rPr lang="en-US" dirty="0"/>
              <a:t> greeting = "Good Morning";</a:t>
            </a:r>
          </a:p>
          <a:p>
            <a:r>
              <a:rPr lang="en-US" dirty="0" err="1"/>
              <a:t>vs</a:t>
            </a:r>
            <a:r>
              <a:rPr lang="en-US" dirty="0"/>
              <a:t> the formal:</a:t>
            </a:r>
          </a:p>
          <a:p>
            <a:r>
              <a:rPr lang="en-US" dirty="0" err="1"/>
              <a:t>var</a:t>
            </a:r>
            <a:r>
              <a:rPr lang="en-US" dirty="0"/>
              <a:t> greeting = new String("Good Morning");</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69214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i="1" dirty="0"/>
              <a:t>//show </a:t>
            </a:r>
            <a:r>
              <a:rPr lang="en-US" i="1" dirty="0" err="1"/>
              <a:t>someObject.property</a:t>
            </a:r>
            <a:r>
              <a:rPr lang="en-US" i="1" dirty="0"/>
              <a:t> to the user</a:t>
            </a:r>
            <a:br>
              <a:rPr lang="en-US" dirty="0"/>
            </a:br>
            <a:r>
              <a:rPr lang="en-US" dirty="0"/>
              <a:t>alert(</a:t>
            </a:r>
            <a:r>
              <a:rPr lang="en-US" dirty="0" err="1">
                <a:solidFill>
                  <a:srgbClr val="CE2933"/>
                </a:solidFill>
              </a:rPr>
              <a:t>someObject</a:t>
            </a:r>
            <a:r>
              <a:rPr lang="en-US" b="1" dirty="0" err="1">
                <a:solidFill>
                  <a:srgbClr val="CE2933"/>
                </a:solidFill>
              </a:rPr>
              <a:t>.</a:t>
            </a:r>
            <a:r>
              <a:rPr lang="en-US" dirty="0" err="1">
                <a:solidFill>
                  <a:srgbClr val="CE2933"/>
                </a:solidFill>
              </a:rPr>
              <a:t>property</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a:t>
            </a:r>
          </a:p>
        </p:txBody>
      </p:sp>
    </p:spTree>
    <p:extLst>
      <p:ext uri="{BB962C8B-B14F-4D97-AF65-F5344CB8AC3E}">
        <p14:creationId xmlns:p14="http://schemas.microsoft.com/office/powerpoint/2010/main" val="3625693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Objects can also have methods, which are </a:t>
            </a:r>
            <a:r>
              <a:rPr lang="en-US" b="1" dirty="0"/>
              <a:t>functions</a:t>
            </a:r>
            <a:r>
              <a:rPr lang="en-US" dirty="0"/>
              <a:t> associated with an instance of an object. These methods are called using the same dot notation as for properties, but instead of accessing a variable, we are calling a method.</a:t>
            </a:r>
          </a:p>
          <a:p>
            <a:r>
              <a:rPr lang="en-US" dirty="0" err="1"/>
              <a:t>someObject</a:t>
            </a:r>
            <a:r>
              <a:rPr lang="en-US" b="1" dirty="0" err="1">
                <a:solidFill>
                  <a:srgbClr val="CE2933"/>
                </a:solidFill>
              </a:rPr>
              <a:t>.doSomething</a:t>
            </a:r>
            <a:r>
              <a:rPr lang="en-US" b="1" dirty="0">
                <a:solidFill>
                  <a:srgbClr val="CE2933"/>
                </a:solidFill>
              </a:rPr>
              <a:t>()</a:t>
            </a:r>
            <a:r>
              <a:rPr lang="en-US" dirty="0"/>
              <a:t>;</a:t>
            </a:r>
          </a:p>
          <a:p>
            <a:r>
              <a:rPr lang="en-US" dirty="0"/>
              <a:t>Methods may produce different output depending on the object they are associated with because </a:t>
            </a:r>
            <a:r>
              <a:rPr lang="en-US" i="1" dirty="0"/>
              <a:t>they can utilize the internal properties of the object.</a:t>
            </a:r>
          </a:p>
        </p:txBody>
      </p:sp>
      <p:sp>
        <p:nvSpPr>
          <p:cNvPr id="4" name="Content Placeholder 3"/>
          <p:cNvSpPr>
            <a:spLocks noGrp="1"/>
          </p:cNvSpPr>
          <p:nvPr>
            <p:ph sz="quarter" idx="13"/>
          </p:nvPr>
        </p:nvSpPr>
        <p:spPr/>
        <p:txBody>
          <a:bodyPr>
            <a:normAutofit lnSpcReduction="10000"/>
          </a:bodyPr>
          <a:lstStyle/>
          <a:p>
            <a:r>
              <a:rPr lang="en-US" dirty="0"/>
              <a:t>Use the dot, with brackets</a:t>
            </a:r>
          </a:p>
        </p:txBody>
      </p:sp>
    </p:spTree>
    <p:extLst>
      <p:ext uri="{BB962C8B-B14F-4D97-AF65-F5344CB8AC3E}">
        <p14:creationId xmlns:p14="http://schemas.microsoft.com/office/powerpoint/2010/main" val="4049921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Objects Included in JavaScript</a:t>
            </a:r>
          </a:p>
        </p:txBody>
      </p:sp>
      <p:sp>
        <p:nvSpPr>
          <p:cNvPr id="3" name="Content Placeholder 2"/>
          <p:cNvSpPr>
            <a:spLocks noGrp="1"/>
          </p:cNvSpPr>
          <p:nvPr>
            <p:ph idx="1"/>
          </p:nvPr>
        </p:nvSpPr>
        <p:spPr/>
        <p:txBody>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0202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Arrays are one of the most used data structures. In practice, this class is defined to behave more like a linked list in that it can be resized dynamically, but the implementation is browser specific,  meaning the efficiency of insert and delete operations is unknown.</a:t>
            </a:r>
          </a:p>
          <a:p>
            <a:r>
              <a:rPr lang="en-US" dirty="0"/>
              <a:t>The following code creates a new, empty array named greetings:</a:t>
            </a:r>
          </a:p>
          <a:p>
            <a:r>
              <a:rPr lang="en-US" dirty="0" err="1"/>
              <a:t>var</a:t>
            </a:r>
            <a:r>
              <a:rPr lang="en-US" dirty="0"/>
              <a:t> greetings = new Array();</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4651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lstStyle/>
          <a:p>
            <a:r>
              <a:rPr lang="en-US" dirty="0"/>
              <a:t>To initialize the array with values, the variable declaration would look like the following:</a:t>
            </a:r>
          </a:p>
          <a:p>
            <a:r>
              <a:rPr lang="en-US" dirty="0" err="1"/>
              <a:t>var</a:t>
            </a:r>
            <a:r>
              <a:rPr lang="en-US" dirty="0"/>
              <a:t> greetings = new Array</a:t>
            </a:r>
            <a:r>
              <a:rPr lang="en-US" dirty="0">
                <a:solidFill>
                  <a:srgbClr val="CE2933"/>
                </a:solidFill>
              </a:rPr>
              <a:t>("Good Morning", "Good Afternoon")</a:t>
            </a:r>
            <a:r>
              <a:rPr lang="en-US" dirty="0"/>
              <a:t>;</a:t>
            </a:r>
          </a:p>
          <a:p>
            <a:r>
              <a:rPr lang="en-US" dirty="0"/>
              <a:t>or, using the square bracket notation:</a:t>
            </a:r>
          </a:p>
          <a:p>
            <a:r>
              <a:rPr lang="en-US" dirty="0" err="1"/>
              <a:t>var</a:t>
            </a:r>
            <a:r>
              <a:rPr lang="en-US" dirty="0"/>
              <a:t> greetings = </a:t>
            </a:r>
            <a:r>
              <a:rPr lang="en-US" dirty="0">
                <a:solidFill>
                  <a:srgbClr val="CE2933"/>
                </a:solidFill>
              </a:rPr>
              <a:t>["Good Morning", "Good Afternoon"]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Initialize with values</a:t>
            </a:r>
          </a:p>
        </p:txBody>
      </p:sp>
    </p:spTree>
    <p:extLst>
      <p:ext uri="{BB962C8B-B14F-4D97-AF65-F5344CB8AC3E}">
        <p14:creationId xmlns:p14="http://schemas.microsoft.com/office/powerpoint/2010/main" val="742468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normAutofit lnSpcReduction="10000"/>
          </a:bodyPr>
          <a:lstStyle/>
          <a:p>
            <a:r>
              <a:rPr lang="en-US" dirty="0"/>
              <a:t>To access an element in the array you use the familiar square bracket notation from Java and C-style languages, with the index you wish to access inside the brackets.</a:t>
            </a:r>
          </a:p>
          <a:p>
            <a:r>
              <a:rPr lang="en-US" dirty="0"/>
              <a:t>	alert ( greetings</a:t>
            </a:r>
            <a:r>
              <a:rPr lang="en-US" b="1" dirty="0">
                <a:solidFill>
                  <a:srgbClr val="CE2933"/>
                </a:solidFill>
              </a:rPr>
              <a:t>[</a:t>
            </a:r>
            <a:r>
              <a:rPr lang="en-US" dirty="0"/>
              <a:t>0</a:t>
            </a:r>
            <a:r>
              <a:rPr lang="en-US" b="1" dirty="0">
                <a:solidFill>
                  <a:srgbClr val="CE2933"/>
                </a:solidFill>
              </a:rPr>
              <a:t>] </a:t>
            </a:r>
            <a:r>
              <a:rPr lang="en-US" dirty="0"/>
              <a:t>);</a:t>
            </a:r>
          </a:p>
          <a:p>
            <a:r>
              <a:rPr lang="en-US" dirty="0"/>
              <a:t>One of the most common actions on an array is to traverse through the items sequentially. Using the Array object’s </a:t>
            </a:r>
            <a:r>
              <a:rPr lang="en-US" b="1" dirty="0"/>
              <a:t>length</a:t>
            </a:r>
            <a:r>
              <a:rPr lang="en-US" dirty="0"/>
              <a:t> property to determine the maximum valid index. We have:</a:t>
            </a:r>
          </a:p>
          <a:p>
            <a:r>
              <a:rPr lang="en-US" dirty="0"/>
              <a:t>for (</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a:t>++){</a:t>
            </a:r>
          </a:p>
          <a:p>
            <a:r>
              <a:rPr lang="en-US" dirty="0"/>
              <a:t>	alert(greetings[</a:t>
            </a:r>
            <a:r>
              <a:rPr lang="en-US" dirty="0" err="1"/>
              <a:t>i</a:t>
            </a:r>
            <a:r>
              <a:rPr lang="en-US" dirty="0"/>
              <a:t>]);</a:t>
            </a:r>
          </a:p>
          <a:p>
            <a:r>
              <a:rPr lang="en-US" dirty="0"/>
              <a:t>}</a:t>
            </a:r>
          </a:p>
        </p:txBody>
      </p:sp>
      <p:sp>
        <p:nvSpPr>
          <p:cNvPr id="4" name="Content Placeholder 3"/>
          <p:cNvSpPr>
            <a:spLocks noGrp="1"/>
          </p:cNvSpPr>
          <p:nvPr>
            <p:ph sz="quarter" idx="13"/>
          </p:nvPr>
        </p:nvSpPr>
        <p:spPr/>
        <p:txBody>
          <a:bodyPr>
            <a:normAutofit lnSpcReduction="10000"/>
          </a:bodyPr>
          <a:lstStyle/>
          <a:p>
            <a:r>
              <a:rPr lang="en-US" dirty="0"/>
              <a:t>Access and Traverse</a:t>
            </a:r>
          </a:p>
        </p:txBody>
      </p:sp>
    </p:spTree>
    <p:extLst>
      <p:ext uri="{BB962C8B-B14F-4D97-AF65-F5344CB8AC3E}">
        <p14:creationId xmlns:p14="http://schemas.microsoft.com/office/powerpoint/2010/main" val="2629906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Index and Value</a:t>
            </a:r>
          </a:p>
        </p:txBody>
      </p:sp>
      <p:pic>
        <p:nvPicPr>
          <p:cNvPr id="6" name="Content Placeholder 5" descr="4071506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8259" b="-118259"/>
          <a:stretch>
            <a:fillRect/>
          </a:stretch>
        </p:blipFill>
        <p:spPr/>
      </p:pic>
    </p:spTree>
    <p:extLst>
      <p:ext uri="{BB962C8B-B14F-4D97-AF65-F5344CB8AC3E}">
        <p14:creationId xmlns:p14="http://schemas.microsoft.com/office/powerpoint/2010/main" val="962374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Modifying an array</a:t>
            </a:r>
          </a:p>
        </p:txBody>
      </p:sp>
      <p:sp>
        <p:nvSpPr>
          <p:cNvPr id="3" name="Content Placeholder 2"/>
          <p:cNvSpPr>
            <a:spLocks noGrp="1"/>
          </p:cNvSpPr>
          <p:nvPr>
            <p:ph idx="1"/>
          </p:nvPr>
        </p:nvSpPr>
        <p:spPr/>
        <p:txBody>
          <a:bodyPr/>
          <a:lstStyle/>
          <a:p>
            <a:r>
              <a:rPr lang="en-US" dirty="0"/>
              <a:t>To add an item to an existing array, you can use the </a:t>
            </a:r>
            <a:r>
              <a:rPr lang="en-US" b="1" dirty="0"/>
              <a:t>push</a:t>
            </a:r>
            <a:r>
              <a:rPr lang="en-US" dirty="0"/>
              <a:t> method.</a:t>
            </a:r>
          </a:p>
          <a:p>
            <a:r>
              <a:rPr lang="en-US" dirty="0" err="1"/>
              <a:t>greetings</a:t>
            </a:r>
            <a:r>
              <a:rPr lang="en-US" b="1" dirty="0" err="1">
                <a:solidFill>
                  <a:srgbClr val="CE2933"/>
                </a:solidFill>
              </a:rPr>
              <a:t>.push</a:t>
            </a:r>
            <a:r>
              <a:rPr lang="en-US" dirty="0"/>
              <a:t>("Good Evening");</a:t>
            </a:r>
          </a:p>
          <a:p>
            <a:r>
              <a:rPr lang="en-US" dirty="0"/>
              <a:t>The </a:t>
            </a:r>
            <a:r>
              <a:rPr lang="en-US" b="1" dirty="0"/>
              <a:t>pop</a:t>
            </a:r>
            <a:r>
              <a:rPr lang="en-US" dirty="0"/>
              <a:t> method can be used to remove an item from the back of an array.</a:t>
            </a:r>
          </a:p>
          <a:p>
            <a:r>
              <a:rPr lang="en-US" dirty="0"/>
              <a:t>Additional methods: </a:t>
            </a:r>
            <a:r>
              <a:rPr lang="en-US" dirty="0" err="1"/>
              <a:t>concat</a:t>
            </a:r>
            <a:r>
              <a:rPr lang="en-US" dirty="0"/>
              <a:t>(), slice(), join(), reverse(), shift(), and sort()</a:t>
            </a:r>
          </a:p>
        </p:txBody>
      </p:sp>
    </p:spTree>
    <p:extLst>
      <p:ext uri="{BB962C8B-B14F-4D97-AF65-F5344CB8AC3E}">
        <p14:creationId xmlns:p14="http://schemas.microsoft.com/office/powerpoint/2010/main" val="2933787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lnSpcReduction="10000"/>
          </a:bodyPr>
          <a:lstStyle/>
          <a:p>
            <a:r>
              <a:rPr lang="en-US" dirty="0"/>
              <a:t>The </a:t>
            </a:r>
            <a:r>
              <a:rPr lang="en-US" b="1" dirty="0"/>
              <a:t>Math class </a:t>
            </a:r>
            <a:r>
              <a:rPr lang="en-US" dirty="0"/>
              <a:t>allows one to access common mathematic functions and common values quickly in one place.</a:t>
            </a:r>
          </a:p>
          <a:p>
            <a:r>
              <a:rPr lang="en-US" dirty="0"/>
              <a:t>This static class contains methods such as max(), min(), </a:t>
            </a:r>
            <a:r>
              <a:rPr lang="en-US" dirty="0" err="1"/>
              <a:t>pow</a:t>
            </a:r>
            <a:r>
              <a:rPr lang="en-US" dirty="0"/>
              <a:t>(), </a:t>
            </a:r>
            <a:r>
              <a:rPr lang="en-US" dirty="0" err="1"/>
              <a:t>sqrt</a:t>
            </a:r>
            <a:r>
              <a:rPr lang="en-US" dirty="0"/>
              <a:t>(), and </a:t>
            </a:r>
            <a:r>
              <a:rPr lang="en-US" dirty="0" err="1"/>
              <a:t>exp</a:t>
            </a:r>
            <a:r>
              <a:rPr lang="en-US" dirty="0"/>
              <a:t>(), and trigonometric functions such as sin(), </a:t>
            </a:r>
            <a:r>
              <a:rPr lang="en-US" dirty="0" err="1"/>
              <a:t>cos</a:t>
            </a:r>
            <a:r>
              <a:rPr lang="en-US" dirty="0"/>
              <a:t>(), and </a:t>
            </a:r>
            <a:r>
              <a:rPr lang="en-US" dirty="0" err="1"/>
              <a:t>arctan</a:t>
            </a:r>
            <a:r>
              <a:rPr lang="en-US" dirty="0"/>
              <a:t>().</a:t>
            </a:r>
          </a:p>
          <a:p>
            <a:r>
              <a:rPr lang="en-US" dirty="0"/>
              <a:t>Many mathematical constants are defined such as PI, E, SQRT2, and some others</a:t>
            </a:r>
          </a:p>
          <a:p>
            <a:r>
              <a:rPr lang="en-US" b="1" dirty="0" err="1"/>
              <a:t>Math.PI</a:t>
            </a:r>
            <a:r>
              <a:rPr lang="en-US" b="1" dirty="0"/>
              <a:t>;</a:t>
            </a:r>
            <a:r>
              <a:rPr lang="en-US" dirty="0"/>
              <a:t> </a:t>
            </a:r>
            <a:r>
              <a:rPr lang="en-US" i="1" dirty="0"/>
              <a:t>// 3.141592657</a:t>
            </a:r>
          </a:p>
          <a:p>
            <a:r>
              <a:rPr lang="en-US" b="1" dirty="0" err="1"/>
              <a:t>Math.sqrt</a:t>
            </a:r>
            <a:r>
              <a:rPr lang="en-US" b="1" dirty="0"/>
              <a:t>(4); </a:t>
            </a:r>
            <a:r>
              <a:rPr lang="en-US" i="1" dirty="0"/>
              <a:t>// square root of 4 is 2.</a:t>
            </a:r>
          </a:p>
          <a:p>
            <a:r>
              <a:rPr lang="en-US" b="1" dirty="0" err="1"/>
              <a:t>Math.random</a:t>
            </a:r>
            <a:r>
              <a:rPr lang="en-US" b="1" dirty="0"/>
              <a:t>(); </a:t>
            </a:r>
            <a:r>
              <a:rPr lang="en-US" i="1" dirty="0"/>
              <a:t>// random number between 0 and 1</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37967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isn’t JavaScript</a:t>
            </a:r>
          </a:p>
        </p:txBody>
      </p:sp>
      <p:sp>
        <p:nvSpPr>
          <p:cNvPr id="3" name="Content Placeholder 2"/>
          <p:cNvSpPr>
            <a:spLocks noGrp="1"/>
          </p:cNvSpPr>
          <p:nvPr>
            <p:ph idx="1"/>
          </p:nvPr>
        </p:nvSpPr>
        <p:spPr/>
        <p:txBody>
          <a:bodyPr>
            <a:normAutofit/>
          </a:bodyPr>
          <a:lstStyle/>
          <a:p>
            <a:r>
              <a:rPr lang="en-US" dirty="0"/>
              <a:t>Although it contains the word </a:t>
            </a:r>
            <a:r>
              <a:rPr lang="en-US" i="1" dirty="0"/>
              <a:t>Java</a:t>
            </a:r>
            <a:r>
              <a:rPr lang="en-US" dirty="0"/>
              <a:t>, JavaScript and Java are vastly different programming languages with different uses. Java is a full-fledged compiled, object-oriented language, popular for its ability to run on any platform with a JVM installed. </a:t>
            </a:r>
          </a:p>
          <a:p>
            <a:r>
              <a:rPr lang="en-US" dirty="0"/>
              <a:t>Conversely, JavaScript is one of the world’s most popular languages, with fewer of the object-oriented features of Java, and runs directly inside the browser, without the need for the JVM.</a:t>
            </a:r>
          </a:p>
        </p:txBody>
      </p:sp>
      <p:sp>
        <p:nvSpPr>
          <p:cNvPr id="4" name="Content Placeholder 3"/>
          <p:cNvSpPr>
            <a:spLocks noGrp="1"/>
          </p:cNvSpPr>
          <p:nvPr>
            <p:ph sz="quarter" idx="13"/>
          </p:nvPr>
        </p:nvSpPr>
        <p:spPr/>
        <p:txBody>
          <a:bodyPr>
            <a:normAutofit lnSpcReduction="10000"/>
          </a:bodyPr>
          <a:lstStyle/>
          <a:p>
            <a:r>
              <a:rPr lang="en-US" dirty="0"/>
              <a:t>It’s not Java</a:t>
            </a:r>
          </a:p>
        </p:txBody>
      </p:sp>
    </p:spTree>
    <p:extLst>
      <p:ext uri="{BB962C8B-B14F-4D97-AF65-F5344CB8AC3E}">
        <p14:creationId xmlns:p14="http://schemas.microsoft.com/office/powerpoint/2010/main" val="4035733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a:t>
            </a:r>
            <a:r>
              <a:rPr lang="en-US" b="1" dirty="0"/>
              <a:t>String class </a:t>
            </a:r>
            <a:r>
              <a:rPr lang="en-US" dirty="0"/>
              <a:t>has already been used without us even knowing it.</a:t>
            </a:r>
          </a:p>
          <a:p>
            <a:r>
              <a:rPr lang="en-US" b="1" dirty="0"/>
              <a:t>Constructor usage</a:t>
            </a:r>
          </a:p>
          <a:p>
            <a:r>
              <a:rPr lang="en-US" dirty="0" err="1"/>
              <a:t>var</a:t>
            </a:r>
            <a:r>
              <a:rPr lang="en-US" dirty="0"/>
              <a:t> greet = new String("Good"); </a:t>
            </a:r>
            <a:r>
              <a:rPr lang="en-US" i="1" dirty="0"/>
              <a:t>// long form constructor</a:t>
            </a:r>
          </a:p>
          <a:p>
            <a:r>
              <a:rPr lang="en-US" dirty="0" err="1"/>
              <a:t>var</a:t>
            </a:r>
            <a:r>
              <a:rPr lang="en-US" dirty="0"/>
              <a:t> greet = "Good"; </a:t>
            </a:r>
            <a:r>
              <a:rPr lang="en-US" i="1" dirty="0"/>
              <a:t>// shortcut constructor</a:t>
            </a:r>
            <a:endParaRPr lang="en-US" dirty="0"/>
          </a:p>
          <a:p>
            <a:r>
              <a:rPr lang="en-US" b="1" dirty="0"/>
              <a:t>Length of a string</a:t>
            </a:r>
          </a:p>
          <a:p>
            <a:r>
              <a:rPr lang="en-US" dirty="0"/>
              <a:t>alert (</a:t>
            </a:r>
            <a:r>
              <a:rPr lang="en-US" dirty="0" err="1"/>
              <a:t>greet</a:t>
            </a:r>
            <a:r>
              <a:rPr lang="en-US" b="1" dirty="0" err="1">
                <a:solidFill>
                  <a:srgbClr val="CE2933"/>
                </a:solidFill>
              </a:rPr>
              <a:t>.length</a:t>
            </a:r>
            <a:r>
              <a:rPr lang="en-US" dirty="0"/>
              <a:t>); </a:t>
            </a:r>
            <a:r>
              <a:rPr lang="en-US" i="1" dirty="0"/>
              <a:t>// will display </a:t>
            </a:r>
            <a:r>
              <a:rPr lang="en-US" dirty="0"/>
              <a:t>"</a:t>
            </a:r>
            <a:r>
              <a:rPr lang="en-US" i="1" dirty="0"/>
              <a:t>4</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90776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endParaRPr lang="en-US" b="1" dirty="0"/>
          </a:p>
        </p:txBody>
      </p:sp>
      <p:sp>
        <p:nvSpPr>
          <p:cNvPr id="4" name="Content Placeholder 3"/>
          <p:cNvSpPr>
            <a:spLocks noGrp="1"/>
          </p:cNvSpPr>
          <p:nvPr>
            <p:ph sz="quarter" idx="13"/>
          </p:nvPr>
        </p:nvSpPr>
        <p:spPr/>
        <p:txBody>
          <a:bodyPr>
            <a:normAutofit lnSpcReduction="10000"/>
          </a:bodyPr>
          <a:lstStyle/>
          <a:p>
            <a:r>
              <a:rPr lang="en-US" dirty="0"/>
              <a:t>Concatenation and so much more</a:t>
            </a:r>
          </a:p>
        </p:txBody>
      </p:sp>
    </p:spTree>
    <p:extLst>
      <p:ext uri="{BB962C8B-B14F-4D97-AF65-F5344CB8AC3E}">
        <p14:creationId xmlns:p14="http://schemas.microsoft.com/office/powerpoint/2010/main" val="1444359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Date class is yet another helpful included object you should be aware of. It allows you to quickly calculate the current date or create date objects for particular dates. To display today’s date as a string, we would simply create a new object and use the </a:t>
            </a:r>
            <a:r>
              <a:rPr lang="en-US" dirty="0" err="1"/>
              <a:t>toString</a:t>
            </a:r>
            <a:r>
              <a:rPr lang="en-US" dirty="0"/>
              <a:t>() method.</a:t>
            </a:r>
          </a:p>
          <a:p>
            <a:r>
              <a:rPr lang="en-US" dirty="0" err="1"/>
              <a:t>var</a:t>
            </a:r>
            <a:r>
              <a:rPr lang="en-US" dirty="0"/>
              <a:t> d = </a:t>
            </a:r>
            <a:r>
              <a:rPr lang="en-US" b="1" dirty="0">
                <a:solidFill>
                  <a:srgbClr val="CE2933"/>
                </a:solidFill>
              </a:rPr>
              <a:t>new Date();</a:t>
            </a:r>
          </a:p>
          <a:p>
            <a:r>
              <a:rPr lang="en-US" i="1" dirty="0">
                <a:solidFill>
                  <a:schemeClr val="accent1"/>
                </a:solidFill>
              </a:rPr>
              <a:t>// This outputs Today is Mon Nov 12 2012 15:40:19 GMT-0700</a:t>
            </a:r>
          </a:p>
          <a:p>
            <a:r>
              <a:rPr lang="en-US" dirty="0"/>
              <a:t>alert ("Today is "+ </a:t>
            </a:r>
            <a:r>
              <a:rPr lang="en-US" b="1" dirty="0" err="1">
                <a:solidFill>
                  <a:srgbClr val="CE2933"/>
                </a:solidFill>
              </a:rPr>
              <a:t>d.toString</a:t>
            </a:r>
            <a:r>
              <a:rPr lang="en-US" b="1" dirty="0">
                <a:solidFill>
                  <a:srgbClr val="CE2933"/>
                </a:solidFill>
              </a:rPr>
              <a:t>()</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a:t>Not that kind</a:t>
            </a:r>
          </a:p>
        </p:txBody>
      </p:sp>
    </p:spTree>
    <p:extLst>
      <p:ext uri="{BB962C8B-B14F-4D97-AF65-F5344CB8AC3E}">
        <p14:creationId xmlns:p14="http://schemas.microsoft.com/office/powerpoint/2010/main" val="174502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window object in JavaScript corresponds to the browser itself. Through it, you can access the current page’s URL, the browser’s history, and what’s being displayed in the status bar, as well as opening new browser windows. </a:t>
            </a:r>
          </a:p>
          <a:p>
            <a:r>
              <a:rPr lang="en-US" dirty="0"/>
              <a:t>In fact, the alert() function mentioned earlier is actually a method of the window object.</a:t>
            </a:r>
            <a:endParaRPr lang="en-US" b="1"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972877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i="1" dirty="0"/>
              <a:t>Platform- and language-neutral interface that will allow programs and scripts to dynamically access and update the content, structure and style of documents.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63303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914400" y="1295401"/>
            <a:ext cx="6400800" cy="4876800"/>
          </a:xfrm>
        </p:spPr>
        <p:txBody>
          <a:bodyPr>
            <a:normAutofit/>
          </a:bodyPr>
          <a:lstStyle/>
          <a:p>
            <a:r>
              <a:rPr lang="en-US" dirty="0"/>
              <a:t>The Document Object Model(DOM) is the objects that make up a web page. This tree structure is formally called the </a:t>
            </a:r>
            <a:r>
              <a:rPr lang="en-US" b="1" dirty="0"/>
              <a:t>DOM Tree </a:t>
            </a:r>
            <a:r>
              <a:rPr lang="en-US" dirty="0"/>
              <a:t>with the root, or topmost object called the </a:t>
            </a:r>
            <a:r>
              <a:rPr lang="en-US" b="1" dirty="0"/>
              <a:t>Document Root</a:t>
            </a:r>
            <a:r>
              <a:rPr lang="en-US" dirty="0"/>
              <a:t>.</a:t>
            </a:r>
          </a:p>
        </p:txBody>
      </p:sp>
      <p:sp>
        <p:nvSpPr>
          <p:cNvPr id="4" name="Content Placeholder 3"/>
          <p:cNvSpPr>
            <a:spLocks noGrp="1"/>
          </p:cNvSpPr>
          <p:nvPr>
            <p:ph sz="quarter" idx="13"/>
          </p:nvPr>
        </p:nvSpPr>
        <p:spPr/>
        <p:txBody>
          <a:bodyPr>
            <a:normAutofit lnSpcReduction="10000"/>
          </a:bodyPr>
          <a:lstStyle/>
          <a:p>
            <a:r>
              <a:rPr lang="en-US" dirty="0"/>
              <a:t>Seems familiar, because it is!</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819400"/>
            <a:ext cx="6671456" cy="3604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a:xfrm>
            <a:off x="914400" y="1600199"/>
            <a:ext cx="6400800" cy="4572001"/>
          </a:xfrm>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 and </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242998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Element, text and attribute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6830" b="-26830"/>
          <a:stretch>
            <a:fillRect/>
          </a:stretch>
        </p:blipFill>
        <p:spPr>
          <a:xfrm>
            <a:off x="762000" y="1143000"/>
            <a:ext cx="7543800" cy="5334171"/>
          </a:xfrm>
        </p:spPr>
      </p:pic>
    </p:spTree>
    <p:extLst>
      <p:ext uri="{BB962C8B-B14F-4D97-AF65-F5344CB8AC3E}">
        <p14:creationId xmlns:p14="http://schemas.microsoft.com/office/powerpoint/2010/main" val="1095648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Essential Node Object properties</a:t>
            </a:r>
          </a:p>
        </p:txBody>
      </p:sp>
      <p:graphicFrame>
        <p:nvGraphicFramePr>
          <p:cNvPr id="6" name="Content Placeholder 5"/>
          <p:cNvGraphicFramePr>
            <a:graphicFrameLocks noGrp="1"/>
          </p:cNvGraphicFramePr>
          <p:nvPr>
            <p:ph idx="1"/>
          </p:nvPr>
        </p:nvGraphicFramePr>
        <p:xfrm>
          <a:off x="1066800" y="1524000"/>
          <a:ext cx="6781800" cy="3733802"/>
        </p:xfrm>
        <a:graphic>
          <a:graphicData uri="http://schemas.openxmlformats.org/drawingml/2006/table">
            <a:tbl>
              <a:tblPr firstRow="1" firstCol="1">
                <a:tableStyleId>{5C22544A-7EE6-4342-B048-85BDC9FD1C3A}</a:tableStyleId>
              </a:tblPr>
              <a:tblGrid>
                <a:gridCol w="1494048">
                  <a:extLst>
                    <a:ext uri="{9D8B030D-6E8A-4147-A177-3AD203B41FA5}">
                      <a16:colId xmlns:a16="http://schemas.microsoft.com/office/drawing/2014/main" val="20000"/>
                    </a:ext>
                  </a:extLst>
                </a:gridCol>
                <a:gridCol w="5287752">
                  <a:extLst>
                    <a:ext uri="{9D8B030D-6E8A-4147-A177-3AD203B41FA5}">
                      <a16:colId xmlns:a16="http://schemas.microsoft.com/office/drawing/2014/main" val="20001"/>
                    </a:ext>
                  </a:extLst>
                </a:gridCol>
              </a:tblGrid>
              <a:tr h="301417">
                <a:tc>
                  <a:txBody>
                    <a:bodyPr/>
                    <a:lstStyle/>
                    <a:p>
                      <a:pPr>
                        <a:lnSpc>
                          <a:spcPts val="1600"/>
                        </a:lnSpc>
                        <a:spcAft>
                          <a:spcPts val="1400"/>
                        </a:spcAft>
                      </a:pPr>
                      <a:r>
                        <a:rPr lang="en-CA" sz="1400" dirty="0"/>
                        <a:t>Property </a:t>
                      </a:r>
                      <a:endParaRPr lang="en-CA" sz="14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19632">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dirty="0"/>
                        <a:t>attributes</a:t>
                      </a:r>
                      <a:endParaRPr lang="en-CA" sz="11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Collection of node attributes</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childNodes</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A </a:t>
                      </a:r>
                      <a:r>
                        <a:rPr lang="en-CA" sz="1600"/>
                        <a:t>NodeList</a:t>
                      </a:r>
                      <a:r>
                        <a:rPr lang="en-CA" sz="1400"/>
                        <a:t> of child nodes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firstChild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First child node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lastChild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Last child of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nextSibling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Next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nodeName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Name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nodeType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Type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nodeValue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Value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parentNode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Parent node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previousSibling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Previous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6587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sp>
        <p:nvSpPr>
          <p:cNvPr id="5" name="Content Placeholder 4"/>
          <p:cNvSpPr>
            <a:spLocks noGrp="1"/>
          </p:cNvSpPr>
          <p:nvPr>
            <p:ph sz="quarter" idx="13"/>
          </p:nvPr>
        </p:nvSpPr>
        <p:spPr/>
        <p:txBody>
          <a:bodyPr>
            <a:normAutofit lnSpcReduction="10000"/>
          </a:bodyPr>
          <a:lstStyle/>
          <a:p>
            <a:r>
              <a:rPr lang="en-US" dirty="0"/>
              <a:t>Let the client compute</a:t>
            </a:r>
          </a:p>
        </p:txBody>
      </p:sp>
      <p:pic>
        <p:nvPicPr>
          <p:cNvPr id="4" name="Picture 3"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90600" y="1447800"/>
            <a:ext cx="6891662" cy="4419600"/>
          </a:xfrm>
          <a:prstGeom prst="rect">
            <a:avLst/>
          </a:prstGeom>
        </p:spPr>
      </p:pic>
    </p:spTree>
    <p:extLst>
      <p:ext uri="{BB962C8B-B14F-4D97-AF65-F5344CB8AC3E}">
        <p14:creationId xmlns:p14="http://schemas.microsoft.com/office/powerpoint/2010/main" val="4061048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One root to ground them all</a:t>
            </a:r>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entire HTML document.</a:t>
            </a:r>
          </a:p>
          <a:p>
            <a:r>
              <a:rPr lang="en-US" dirty="0"/>
              <a:t>It contains some properties and methods that we will use extensively in our development and is globally accessible as </a:t>
            </a:r>
            <a:r>
              <a:rPr lang="en-US" b="1" dirty="0"/>
              <a:t>document</a:t>
            </a:r>
            <a:r>
              <a:rPr lang="en-US" dirty="0"/>
              <a:t>.</a:t>
            </a:r>
          </a:p>
          <a:p>
            <a:r>
              <a:rPr lang="en-US" i="1" dirty="0">
                <a:solidFill>
                  <a:srgbClr val="009FDA"/>
                </a:solidFill>
              </a:rPr>
              <a:t>// specify the </a:t>
            </a:r>
            <a:r>
              <a:rPr lang="en-US" i="1" dirty="0" err="1">
                <a:solidFill>
                  <a:srgbClr val="009FDA"/>
                </a:solidFill>
              </a:rPr>
              <a:t>doctype</a:t>
            </a:r>
            <a:r>
              <a:rPr lang="en-US" i="1" dirty="0">
                <a:solidFill>
                  <a:srgbClr val="009FDA"/>
                </a:solidFill>
              </a:rPr>
              <a:t>, for example html</a:t>
            </a:r>
          </a:p>
          <a:p>
            <a:r>
              <a:rPr lang="en-US" dirty="0" err="1"/>
              <a:t>var</a:t>
            </a:r>
            <a:r>
              <a:rPr lang="en-US" dirty="0"/>
              <a:t> a = </a:t>
            </a:r>
            <a:r>
              <a:rPr lang="en-US" dirty="0" err="1">
                <a:solidFill>
                  <a:schemeClr val="accent2"/>
                </a:solidFill>
              </a:rPr>
              <a:t>document.doctype.name</a:t>
            </a:r>
            <a:r>
              <a:rPr lang="en-US" dirty="0">
                <a:solidFill>
                  <a:schemeClr val="accent2"/>
                </a:solidFill>
              </a:rPr>
              <a:t>;</a:t>
            </a:r>
          </a:p>
          <a:p>
            <a:r>
              <a:rPr lang="en-US" i="1" dirty="0">
                <a:solidFill>
                  <a:schemeClr val="accent1"/>
                </a:solidFill>
              </a:rPr>
              <a:t>// specify the page encoding, for example ISO-8859-1</a:t>
            </a:r>
          </a:p>
          <a:p>
            <a:r>
              <a:rPr lang="en-US" dirty="0" err="1"/>
              <a:t>var</a:t>
            </a:r>
            <a:r>
              <a:rPr lang="en-US" dirty="0"/>
              <a:t> b = </a:t>
            </a:r>
            <a:r>
              <a:rPr lang="en-US"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3618168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Document Object Methods</a:t>
            </a:r>
          </a:p>
        </p:txBody>
      </p:sp>
      <p:graphicFrame>
        <p:nvGraphicFramePr>
          <p:cNvPr id="6" name="Content Placeholder 5"/>
          <p:cNvGraphicFramePr>
            <a:graphicFrameLocks noGrp="1"/>
          </p:cNvGraphicFramePr>
          <p:nvPr>
            <p:ph idx="1"/>
          </p:nvPr>
        </p:nvGraphicFramePr>
        <p:xfrm>
          <a:off x="1066800" y="1676400"/>
          <a:ext cx="6629400" cy="3200401"/>
        </p:xfrm>
        <a:graphic>
          <a:graphicData uri="http://schemas.openxmlformats.org/drawingml/2006/table">
            <a:tbl>
              <a:tblPr firstRow="1" firstCol="1">
                <a:tableStyleId>{5C22544A-7EE6-4342-B048-85BDC9FD1C3A}</a:tableStyleId>
              </a:tblPr>
              <a:tblGrid>
                <a:gridCol w="2126425">
                  <a:extLst>
                    <a:ext uri="{9D8B030D-6E8A-4147-A177-3AD203B41FA5}">
                      <a16:colId xmlns:a16="http://schemas.microsoft.com/office/drawing/2014/main" val="20000"/>
                    </a:ext>
                  </a:extLst>
                </a:gridCol>
                <a:gridCol w="4502975">
                  <a:extLst>
                    <a:ext uri="{9D8B030D-6E8A-4147-A177-3AD203B41FA5}">
                      <a16:colId xmlns:a16="http://schemas.microsoft.com/office/drawing/2014/main" val="20001"/>
                    </a:ext>
                  </a:extLst>
                </a:gridCol>
              </a:tblGrid>
              <a:tr h="352140">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40733">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createAttribute()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attribute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element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 a text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7720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Returns the element node whose </a:t>
                      </a:r>
                      <a:r>
                        <a:rPr lang="en-CA" sz="1800"/>
                        <a:t>id</a:t>
                      </a:r>
                      <a:r>
                        <a:rPr lang="en-CA" sz="1600"/>
                        <a:t> attribute matches the passed </a:t>
                      </a:r>
                      <a:r>
                        <a:rPr lang="en-CA" sz="1800"/>
                        <a:t>id</a:t>
                      </a:r>
                      <a:r>
                        <a:rPr lang="en-CA" sz="1600"/>
                        <a:t> parameter.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8018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getElementsByTagName(name)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2114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sp>
        <p:nvSpPr>
          <p:cNvPr id="4" name="Content Placeholder 3"/>
          <p:cNvSpPr>
            <a:spLocks noGrp="1"/>
          </p:cNvSpPr>
          <p:nvPr>
            <p:ph sz="quarter" idx="13"/>
          </p:nvPr>
        </p:nvSpPr>
        <p:spPr/>
        <p:txBody>
          <a:bodyPr>
            <a:normAutofit lnSpcReduction="10000"/>
          </a:bodyPr>
          <a:lstStyle/>
          <a:p>
            <a:r>
              <a:rPr lang="en-US" dirty="0" err="1"/>
              <a:t>getElementById</a:t>
            </a:r>
            <a:r>
              <a:rPr lang="en-US" dirty="0"/>
              <a:t>(), </a:t>
            </a:r>
            <a:r>
              <a:rPr lang="en-US" dirty="0" err="1"/>
              <a:t>getElementsByTagName</a:t>
            </a:r>
            <a:r>
              <a:rPr lang="en-US" dirty="0"/>
              <a:t>()</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211" b="-18211"/>
          <a:stretch>
            <a:fillRect/>
          </a:stretch>
        </p:blipFill>
        <p:spPr>
          <a:xfrm>
            <a:off x="533400" y="1066800"/>
            <a:ext cx="7620000" cy="5388051"/>
          </a:xfrm>
        </p:spPr>
      </p:pic>
    </p:spTree>
    <p:extLst>
      <p:ext uri="{BB962C8B-B14F-4D97-AF65-F5344CB8AC3E}">
        <p14:creationId xmlns:p14="http://schemas.microsoft.com/office/powerpoint/2010/main" val="2324350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a:t>The type of object returned by the method </a:t>
            </a:r>
            <a:r>
              <a:rPr lang="en-US" dirty="0" err="1"/>
              <a:t>document.getElementById</a:t>
            </a:r>
            <a:r>
              <a:rPr lang="en-US" dirty="0"/>
              <a:t>() described in the previous section is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042994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4" name="Content Placeholder 3"/>
          <p:cNvSpPr>
            <a:spLocks noGrp="1"/>
          </p:cNvSpPr>
          <p:nvPr>
            <p:ph sz="quarter" idx="13"/>
          </p:nvPr>
        </p:nvSpPr>
        <p:spPr/>
        <p:txBody>
          <a:bodyPr>
            <a:normAutofit lnSpcReduction="10000"/>
          </a:bodyPr>
          <a:lstStyle/>
          <a:p>
            <a:r>
              <a:rPr lang="en-US" dirty="0"/>
              <a:t>Essential Element Node Properties</a:t>
            </a:r>
          </a:p>
        </p:txBody>
      </p:sp>
      <p:graphicFrame>
        <p:nvGraphicFramePr>
          <p:cNvPr id="6" name="Content Placeholder 5"/>
          <p:cNvGraphicFramePr>
            <a:graphicFrameLocks noGrp="1"/>
          </p:cNvGraphicFramePr>
          <p:nvPr>
            <p:ph idx="1"/>
          </p:nvPr>
        </p:nvGraphicFramePr>
        <p:xfrm>
          <a:off x="990600" y="1905000"/>
          <a:ext cx="6705600" cy="3176459"/>
        </p:xfrm>
        <a:graphic>
          <a:graphicData uri="http://schemas.openxmlformats.org/drawingml/2006/table">
            <a:tbl>
              <a:tblPr firstRow="1" firstCol="1">
                <a:tableStyleId>{5C22544A-7EE6-4342-B048-85BDC9FD1C3A}</a:tableStyleId>
              </a:tblPr>
              <a:tblGrid>
                <a:gridCol w="1477261">
                  <a:extLst>
                    <a:ext uri="{9D8B030D-6E8A-4147-A177-3AD203B41FA5}">
                      <a16:colId xmlns:a16="http://schemas.microsoft.com/office/drawing/2014/main" val="20000"/>
                    </a:ext>
                  </a:extLst>
                </a:gridCol>
                <a:gridCol w="5228339">
                  <a:extLst>
                    <a:ext uri="{9D8B030D-6E8A-4147-A177-3AD203B41FA5}">
                      <a16:colId xmlns:a16="http://schemas.microsoft.com/office/drawing/2014/main" val="20001"/>
                    </a:ext>
                  </a:extLst>
                </a:gridCol>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class attribute of this HTML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id of this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style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tagName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0087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The modern JavaScript programmer will want to write to the HTML page, but in a particular location, not always at the bottom</a:t>
            </a:r>
          </a:p>
          <a:p>
            <a:r>
              <a:rPr lang="en-US" dirty="0"/>
              <a:t>Using the DOM document and HTML DOM element objects, we can do exactly that using the </a:t>
            </a:r>
            <a:r>
              <a:rPr lang="en-US" b="1" dirty="0" err="1"/>
              <a:t>innerHTML</a:t>
            </a:r>
            <a:r>
              <a:rPr lang="en-US" dirty="0"/>
              <a:t> property</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50.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953000"/>
            <a:ext cx="7086600" cy="1341468"/>
          </a:xfrm>
          <a:prstGeom prst="rect">
            <a:avLst/>
          </a:prstGeom>
        </p:spPr>
      </p:pic>
    </p:spTree>
    <p:extLst>
      <p:ext uri="{BB962C8B-B14F-4D97-AF65-F5344CB8AC3E}">
        <p14:creationId xmlns:p14="http://schemas.microsoft.com/office/powerpoint/2010/main" val="1305269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Although the </a:t>
            </a:r>
            <a:r>
              <a:rPr lang="en-US" dirty="0" err="1"/>
              <a:t>innerHTML</a:t>
            </a:r>
            <a:r>
              <a:rPr lang="en-US" dirty="0"/>
              <a:t> technique works well (and is very fast), there is a more verbose technique available to us that builds output using the DOM.</a:t>
            </a:r>
          </a:p>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element in a more rigorous way</a:t>
            </a:r>
          </a:p>
        </p:txBody>
      </p:sp>
      <p:sp>
        <p:nvSpPr>
          <p:cNvPr id="4" name="Content Placeholder 3"/>
          <p:cNvSpPr>
            <a:spLocks noGrp="1"/>
          </p:cNvSpPr>
          <p:nvPr>
            <p:ph sz="quarter" idx="13"/>
          </p:nvPr>
        </p:nvSpPr>
        <p:spPr/>
        <p:txBody>
          <a:bodyPr>
            <a:normAutofit lnSpcReduction="10000"/>
          </a:bodyPr>
          <a:lstStyle/>
          <a:p>
            <a:r>
              <a:rPr lang="en-US" dirty="0"/>
              <a:t>More verbosely, and validated</a:t>
            </a:r>
          </a:p>
        </p:txBody>
      </p:sp>
      <p:pic>
        <p:nvPicPr>
          <p:cNvPr id="6" name="Picture 5" descr="Screen Shot 2014-02-05 at 9.5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191000"/>
            <a:ext cx="7086600" cy="1863776"/>
          </a:xfrm>
          <a:prstGeom prst="rect">
            <a:avLst/>
          </a:prstGeom>
        </p:spPr>
      </p:pic>
    </p:spTree>
    <p:extLst>
      <p:ext uri="{BB962C8B-B14F-4D97-AF65-F5344CB8AC3E}">
        <p14:creationId xmlns:p14="http://schemas.microsoft.com/office/powerpoint/2010/main" val="2783614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848600" cy="4525963"/>
          </a:xfrm>
        </p:spPr>
        <p:txBody>
          <a:bodyPr/>
          <a:lstStyle/>
          <a:p>
            <a:r>
              <a:rPr lang="en-US" dirty="0"/>
              <a:t>We can add or remove any style using the </a:t>
            </a:r>
            <a:r>
              <a:rPr lang="en-US" b="1" dirty="0"/>
              <a:t>style</a:t>
            </a:r>
            <a:r>
              <a:rPr lang="en-US" dirty="0"/>
              <a:t> or </a:t>
            </a:r>
            <a:r>
              <a:rPr lang="en-US" b="1"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chemeClr val="accent2"/>
                </a:solidFill>
              </a:rPr>
              <a:t>style.backgroundColour</a:t>
            </a:r>
            <a:r>
              <a:rPr lang="en-US" dirty="0"/>
              <a:t> = "#FFFF00";</a:t>
            </a:r>
          </a:p>
          <a:p>
            <a:r>
              <a:rPr lang="en-US" dirty="0" err="1"/>
              <a:t>commentTag</a:t>
            </a:r>
            <a:r>
              <a:rPr lang="en-US" dirty="0" err="1">
                <a:solidFill>
                  <a:srgbClr val="CE2933"/>
                </a:solidFill>
              </a:rPr>
              <a:t>.style.borderWidth</a:t>
            </a:r>
            <a:r>
              <a:rPr lang="en-US" dirty="0"/>
              <a:t>="3px";</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35835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467600" cy="4525963"/>
          </a:xfrm>
        </p:spPr>
        <p:txBody>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rgbClr val="CE2933"/>
                </a:solidFill>
              </a:rPr>
              <a:t>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a:t>
            </a:r>
            <a:r>
              <a:rPr lang="en-US" b="1" dirty="0" err="1">
                <a:solidFill>
                  <a:srgbClr val="CE2933"/>
                </a:solidFill>
              </a:rPr>
              <a:t>classList.addClass</a:t>
            </a:r>
            <a:r>
              <a:rPr lang="en-US" dirty="0"/>
              <a:t>("</a:t>
            </a:r>
            <a:r>
              <a:rPr lang="en-US" dirty="0" err="1"/>
              <a:t>someClassName</a:t>
            </a:r>
            <a:r>
              <a:rPr lang="en-US" dirty="0"/>
              <a:t>");</a:t>
            </a:r>
          </a:p>
        </p:txBody>
      </p:sp>
      <p:sp>
        <p:nvSpPr>
          <p:cNvPr id="4" name="Content Placeholder 3"/>
          <p:cNvSpPr>
            <a:spLocks noGrp="1"/>
          </p:cNvSpPr>
          <p:nvPr>
            <p:ph sz="quarter" idx="13"/>
          </p:nvPr>
        </p:nvSpPr>
        <p:spPr/>
        <p:txBody>
          <a:bodyPr>
            <a:normAutofit lnSpcReduction="10000"/>
          </a:bodyPr>
          <a:lstStyle/>
          <a:p>
            <a:r>
              <a:rPr lang="en-US" dirty="0"/>
              <a:t>With class</a:t>
            </a:r>
          </a:p>
        </p:txBody>
      </p:sp>
    </p:spTree>
    <p:extLst>
      <p:ext uri="{BB962C8B-B14F-4D97-AF65-F5344CB8AC3E}">
        <p14:creationId xmlns:p14="http://schemas.microsoft.com/office/powerpoint/2010/main" val="2663058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a:t>
            </a:r>
          </a:p>
        </p:txBody>
      </p:sp>
      <p:sp>
        <p:nvSpPr>
          <p:cNvPr id="4" name="Content Placeholder 3"/>
          <p:cNvSpPr>
            <a:spLocks noGrp="1"/>
          </p:cNvSpPr>
          <p:nvPr>
            <p:ph sz="quarter" idx="13"/>
          </p:nvPr>
        </p:nvSpPr>
        <p:spPr/>
        <p:txBody>
          <a:bodyPr>
            <a:normAutofit lnSpcReduction="10000"/>
          </a:bodyPr>
          <a:lstStyle/>
          <a:p>
            <a:r>
              <a:rPr lang="en-US" dirty="0"/>
              <a:t>Some Specific HTML DOM Element Properties for Certain Tag Types</a:t>
            </a:r>
          </a:p>
        </p:txBody>
      </p:sp>
      <p:graphicFrame>
        <p:nvGraphicFramePr>
          <p:cNvPr id="6" name="Content Placeholder 5"/>
          <p:cNvGraphicFramePr>
            <a:graphicFrameLocks noGrp="1"/>
          </p:cNvGraphicFramePr>
          <p:nvPr>
            <p:ph idx="1"/>
          </p:nvPr>
        </p:nvGraphicFramePr>
        <p:xfrm>
          <a:off x="914400" y="1828800"/>
          <a:ext cx="6705600" cy="3962401"/>
        </p:xfrm>
        <a:graphic>
          <a:graphicData uri="http://schemas.openxmlformats.org/drawingml/2006/table">
            <a:tbl>
              <a:tblPr firstRow="1" firstCol="1">
                <a:tableStyleId>{5C22544A-7EE6-4342-B048-85BDC9FD1C3A}</a:tableStyleId>
              </a:tblPr>
              <a:tblGrid>
                <a:gridCol w="1056097">
                  <a:extLst>
                    <a:ext uri="{9D8B030D-6E8A-4147-A177-3AD203B41FA5}">
                      <a16:colId xmlns:a16="http://schemas.microsoft.com/office/drawing/2014/main" val="20000"/>
                    </a:ext>
                  </a:extLst>
                </a:gridCol>
                <a:gridCol w="4717698">
                  <a:extLst>
                    <a:ext uri="{9D8B030D-6E8A-4147-A177-3AD203B41FA5}">
                      <a16:colId xmlns:a16="http://schemas.microsoft.com/office/drawing/2014/main" val="20001"/>
                    </a:ext>
                  </a:extLst>
                </a:gridCol>
                <a:gridCol w="931805">
                  <a:extLst>
                    <a:ext uri="{9D8B030D-6E8A-4147-A177-3AD203B41FA5}">
                      <a16:colId xmlns:a16="http://schemas.microsoft.com/office/drawing/2014/main" val="20002"/>
                    </a:ext>
                  </a:extLst>
                </a:gridCol>
              </a:tblGrid>
              <a:tr h="364087">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href</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href attribute used in a tags to specify a URL to link to.</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name property is  a bookmark to identify this tag. Unlike id which is available to all tags, name is limited to certain form related tags. </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input, </a:t>
                      </a:r>
                      <a:r>
                        <a:rPr lang="en-CA" sz="1600" dirty="0" err="1"/>
                        <a:t>textarea</a:t>
                      </a:r>
                      <a:r>
                        <a:rPr lang="en-CA" sz="1600" dirty="0"/>
                        <a:t>, form</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9953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src</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Links to an external URL that should be loaded into the page (as opposed to href which is a link to follow when clicked) </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err="1"/>
                        <a:t>img</a:t>
                      </a:r>
                      <a:r>
                        <a:rPr lang="en-CA" sz="1600" dirty="0"/>
                        <a:t>, input, </a:t>
                      </a:r>
                      <a:r>
                        <a:rPr lang="en-CA" sz="1600" dirty="0" err="1"/>
                        <a:t>iframe</a:t>
                      </a:r>
                      <a:r>
                        <a:rPr lang="en-CA" sz="1600" dirty="0"/>
                        <a:t>, script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value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value is related tot he value attribute of input tags. Often the value of an input field is user defined, and we use value to get that user input.</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Input, </a:t>
                      </a:r>
                      <a:r>
                        <a:rPr lang="en-CA" sz="1600" dirty="0" err="1"/>
                        <a:t>textarea</a:t>
                      </a:r>
                      <a:r>
                        <a:rPr lang="en-CA" sz="1600" dirty="0"/>
                        <a:t>, submit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9874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There are many </a:t>
            </a:r>
            <a:r>
              <a:rPr lang="en-US" b="1" dirty="0"/>
              <a:t>advantages</a:t>
            </a:r>
            <a:r>
              <a:rPr lang="en-US" dirty="0"/>
              <a:t> of client-side scripting:</a:t>
            </a:r>
          </a:p>
          <a:p>
            <a:pPr marL="342900" indent="-342900">
              <a:buFont typeface="Arial"/>
              <a:buChar char="•"/>
            </a:pPr>
            <a:r>
              <a:rPr lang="en-US" dirty="0"/>
              <a:t>Processing can be offloaded from the server to client machines, thereby reducing the load on the server. </a:t>
            </a:r>
          </a:p>
          <a:p>
            <a:pPr marL="342900" indent="-342900">
              <a:buFont typeface="Arial"/>
              <a:buChar char="•"/>
            </a:pPr>
            <a:r>
              <a:rPr lang="en-US" dirty="0"/>
              <a:t>The browser can respond more rapidly to user events than a request to a remote server ever could, which improves the user experience.</a:t>
            </a:r>
          </a:p>
          <a:p>
            <a:pPr marL="342900" indent="-342900">
              <a:buFont typeface="Arial"/>
              <a:buChar char="•"/>
            </a:pPr>
            <a:r>
              <a:rPr lang="en-US"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457200" y="1066800"/>
            <a:ext cx="7614333" cy="5384044"/>
          </a:xfrm>
        </p:spPr>
      </p:pic>
    </p:spTree>
    <p:extLst>
      <p:ext uri="{BB962C8B-B14F-4D97-AF65-F5344CB8AC3E}">
        <p14:creationId xmlns:p14="http://schemas.microsoft.com/office/powerpoint/2010/main" val="3898829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1646237"/>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r>
              <a:rPr lang="en-US" dirty="0"/>
              <a:t>The problem with this type of programming is that the HTML markup and the corresponding JavaScript logic are woven together. It does not make use of layers; that is, it does not separate content from behavior.</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59115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2133600"/>
            <a:ext cx="7956469" cy="12192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990600" y="1600200"/>
            <a:ext cx="6781800" cy="1446550"/>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7086600" cy="2511167"/>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86600" cy="1672832"/>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6781800" cy="3416320"/>
          </a:xfrm>
          <a:prstGeom prst="rect">
            <a:avLst/>
          </a:prstGeom>
        </p:spPr>
        <p:txBody>
          <a:bodyPr wrap="square">
            <a:spAutoFit/>
          </a:bodyPr>
          <a:lstStyle/>
          <a:p>
            <a:r>
              <a:rPr lang="en-US" sz="2400" dirty="0"/>
              <a:t>No matter which type of event we encounter, they are all </a:t>
            </a:r>
            <a:r>
              <a:rPr lang="en-US" sz="2400" b="1" dirty="0"/>
              <a:t>DOM event objects </a:t>
            </a:r>
            <a:r>
              <a:rPr lang="en-US" sz="2400" dirty="0"/>
              <a:t>and the event handlers associated with them can access and manipulate them. Typically we see the events passed to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990600" y="1600200"/>
            <a:ext cx="67818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 disadvantages of client-side scripting are mostly related to how programmers use JavaScript in their applications. </a:t>
            </a:r>
          </a:p>
          <a:p>
            <a:pPr marL="342900" indent="-342900">
              <a:buFont typeface="Arial"/>
              <a:buChar char="•"/>
            </a:pPr>
            <a:r>
              <a:rPr lang="en-US" dirty="0"/>
              <a:t>There is no guarantee that the client has JavaScript enabled </a:t>
            </a:r>
          </a:p>
          <a:p>
            <a:pPr marL="342900" indent="-342900">
              <a:buFont typeface="Arial"/>
              <a:buChar char="•"/>
            </a:pPr>
            <a:r>
              <a:rPr lang="en-US" dirty="0"/>
              <a:t>The idiosyncrasies between various browsers and operating systems make it difficult to test for all potential client configurations. What works in one browser, may generate an error in another.</a:t>
            </a:r>
          </a:p>
          <a:p>
            <a:pPr marL="342900" indent="-342900">
              <a:buFont typeface="Arial"/>
              <a:buChar char="•"/>
            </a:pPr>
            <a:r>
              <a:rPr lang="en-US"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7315200" cy="1783126"/>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6400800" cy="4419600"/>
          </a:xfrm>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nvPr>
        </p:nvGraphicFramePr>
        <p:xfrm>
          <a:off x="1066800" y="1981200"/>
          <a:ext cx="6324600" cy="3124197"/>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nvPr>
        </p:nvGraphicFramePr>
        <p:xfrm>
          <a:off x="914400" y="1676400"/>
          <a:ext cx="6477000" cy="2209800"/>
        </p:xfrm>
        <a:graphic>
          <a:graphicData uri="http://schemas.openxmlformats.org/drawingml/2006/table">
            <a:tbl>
              <a:tblPr firstRow="1" firstCol="1">
                <a:tableStyleId>{5C22544A-7EE6-4342-B048-85BDC9FD1C3A}</a:tableStyleId>
              </a:tblPr>
              <a:tblGrid>
                <a:gridCol w="1405509">
                  <a:extLst>
                    <a:ext uri="{9D8B030D-6E8A-4147-A177-3AD203B41FA5}">
                      <a16:colId xmlns:a16="http://schemas.microsoft.com/office/drawing/2014/main" val="20000"/>
                    </a:ext>
                  </a:extLst>
                </a:gridCol>
                <a:gridCol w="5071491">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7162800" cy="1942454"/>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nvPr>
        </p:nvGraphicFramePr>
        <p:xfrm>
          <a:off x="914400" y="1524000"/>
          <a:ext cx="6705600" cy="4191000"/>
        </p:xfrm>
        <a:graphic>
          <a:graphicData uri="http://schemas.openxmlformats.org/drawingml/2006/table">
            <a:tbl>
              <a:tblPr firstRow="1" firstCol="1">
                <a:tableStyleId>{5C22544A-7EE6-4342-B048-85BDC9FD1C3A}</a:tableStyleId>
              </a:tblPr>
              <a:tblGrid>
                <a:gridCol w="1455115">
                  <a:extLst>
                    <a:ext uri="{9D8B030D-6E8A-4147-A177-3AD203B41FA5}">
                      <a16:colId xmlns:a16="http://schemas.microsoft.com/office/drawing/2014/main" val="20000"/>
                    </a:ext>
                  </a:extLst>
                </a:gridCol>
                <a:gridCol w="5250485">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p:pic>
    </p:spTree>
    <p:extLst>
      <p:ext uri="{BB962C8B-B14F-4D97-AF65-F5344CB8AC3E}">
        <p14:creationId xmlns:p14="http://schemas.microsoft.com/office/powerpoint/2010/main" val="3815008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nvPr>
        </p:nvGraphicFramePr>
        <p:xfrm>
          <a:off x="1066800" y="1676400"/>
          <a:ext cx="6324600" cy="3657599"/>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559373">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onabort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a:t>An object was stopped from loading</a:t>
                      </a:r>
                      <a:endParaRPr lang="en-CA" sz="12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onerror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An object or image did not properly load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When a document or object has been loaded </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onresize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resized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onscroll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scrolled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onunload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has unloaded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49" r="-3949"/>
          <a:stretch>
            <a:fillRect/>
          </a:stretch>
        </p:blipFill>
        <p:spPr/>
      </p:pic>
      <p:sp>
        <p:nvSpPr>
          <p:cNvPr id="4" name="Content Placeholder 3"/>
          <p:cNvSpPr>
            <a:spLocks noGrp="1"/>
          </p:cNvSpPr>
          <p:nvPr>
            <p:ph sz="quarter" idx="13"/>
          </p:nvPr>
        </p:nvSpPr>
        <p:spPr/>
        <p:txBody>
          <a:bodyPr>
            <a:normAutofit lnSpcReduction="10000"/>
          </a:bodyPr>
          <a:lstStyle/>
          <a:p>
            <a:r>
              <a:rPr lang="en-US" dirty="0"/>
              <a:t>Lots of this is done for you, once you get the basics</a:t>
            </a:r>
          </a:p>
        </p:txBody>
      </p:sp>
    </p:spTree>
    <p:extLst>
      <p:ext uri="{BB962C8B-B14F-4D97-AF65-F5344CB8AC3E}">
        <p14:creationId xmlns:p14="http://schemas.microsoft.com/office/powerpoint/2010/main" val="1175661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914400" y="457200"/>
            <a:ext cx="6400800" cy="4525963"/>
          </a:xfrm>
        </p:spPr>
      </p:pic>
    </p:spTree>
    <p:extLst>
      <p:ext uri="{BB962C8B-B14F-4D97-AF65-F5344CB8AC3E}">
        <p14:creationId xmlns:p14="http://schemas.microsoft.com/office/powerpoint/2010/main" val="36938726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1219200" y="1219200"/>
            <a:ext cx="6400800" cy="4525963"/>
          </a:xfrm>
        </p:spPr>
      </p:pic>
    </p:spTree>
    <p:extLst>
      <p:ext uri="{BB962C8B-B14F-4D97-AF65-F5344CB8AC3E}">
        <p14:creationId xmlns:p14="http://schemas.microsoft.com/office/powerpoint/2010/main" val="1321728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Notifying the User</a:t>
            </a:r>
          </a:p>
        </p:txBody>
      </p:sp>
      <p:sp>
        <p:nvSpPr>
          <p:cNvPr id="4" name="Content Placeholder 3"/>
          <p:cNvSpPr>
            <a:spLocks noGrp="1"/>
          </p:cNvSpPr>
          <p:nvPr>
            <p:ph sz="quarter" idx="13"/>
          </p:nvPr>
        </p:nvSpPr>
        <p:spPr/>
        <p:txBody>
          <a:bodyPr>
            <a:normAutofit lnSpcReduction="10000"/>
          </a:bodyPr>
          <a:lstStyle/>
          <a:p>
            <a:r>
              <a:rPr lang="en-US" dirty="0"/>
              <a:t>What’s wrong, where is it, and how to fix it.</a:t>
            </a:r>
          </a:p>
        </p:txBody>
      </p:sp>
      <p:pic>
        <p:nvPicPr>
          <p:cNvPr id="6" name="Content Placeholder 5" descr="407151200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7947" b="-7947"/>
          <a:stretch>
            <a:fillRect/>
          </a:stretch>
        </p:blipFill>
        <p:spPr/>
      </p:pic>
    </p:spTree>
    <p:extLst>
      <p:ext uri="{BB962C8B-B14F-4D97-AF65-F5344CB8AC3E}">
        <p14:creationId xmlns:p14="http://schemas.microsoft.com/office/powerpoint/2010/main" val="4257707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Input Validation</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Required information</a:t>
            </a:r>
            <a:r>
              <a:rPr lang="en-US" dirty="0"/>
              <a:t>. Some data fields just cannot be left empty. For instance, the principal name of things or people is usually a required field. Other fields such as emails, phones, or passwords are typically required values.</a:t>
            </a:r>
          </a:p>
          <a:p>
            <a:pPr marL="342900" indent="-342900">
              <a:buFont typeface="Arial"/>
              <a:buChar char="•"/>
            </a:pPr>
            <a:r>
              <a:rPr lang="en-US" b="1" dirty="0"/>
              <a:t>Correct data type</a:t>
            </a:r>
            <a:r>
              <a:rPr lang="en-US" dirty="0"/>
              <a:t>. Some input fields must follow the rules for its data type in order to be considered valid.</a:t>
            </a:r>
          </a:p>
          <a:p>
            <a:pPr marL="342900" indent="-342900">
              <a:buFont typeface="Arial"/>
              <a:buChar char="•"/>
            </a:pPr>
            <a:r>
              <a:rPr lang="en-US" b="1" dirty="0"/>
              <a:t>Correct format</a:t>
            </a:r>
            <a:r>
              <a:rPr lang="en-US" dirty="0"/>
              <a:t>. Some information, such as postal codes, credit card numbers, and social security numbers have to follow certain pattern rules.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094683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Input Validation</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Comparison</a:t>
            </a:r>
            <a:r>
              <a:rPr lang="en-US" dirty="0"/>
              <a:t>. Perhaps the most common example of this type of validation is entering passwords: most sites require the user to enter the password twice to ensure the two entered values are identical. </a:t>
            </a:r>
          </a:p>
          <a:p>
            <a:pPr marL="342900" indent="-342900">
              <a:buFont typeface="Arial"/>
              <a:buChar char="•"/>
            </a:pPr>
            <a:r>
              <a:rPr lang="en-US" b="1" dirty="0"/>
              <a:t>Range check</a:t>
            </a:r>
            <a:r>
              <a:rPr lang="en-US" dirty="0"/>
              <a:t>. Information such as numbers and dates have infinite possible values. However, most systems need numbers and dates to fall within realistic ranges. </a:t>
            </a:r>
          </a:p>
          <a:p>
            <a:pPr marL="342900" indent="-342900">
              <a:buFont typeface="Arial"/>
              <a:buChar char="•"/>
            </a:pPr>
            <a:r>
              <a:rPr lang="en-US" b="1" dirty="0"/>
              <a:t>Custom</a:t>
            </a:r>
            <a:r>
              <a:rPr lang="en-US" dirty="0"/>
              <a:t>. Some validations are more complex and are unique to a particular application</a:t>
            </a:r>
          </a:p>
        </p:txBody>
      </p:sp>
      <p:sp>
        <p:nvSpPr>
          <p:cNvPr id="4" name="Content Placeholder 3"/>
          <p:cNvSpPr>
            <a:spLocks noGrp="1"/>
          </p:cNvSpPr>
          <p:nvPr>
            <p:ph sz="quarter" idx="13"/>
          </p:nvPr>
        </p:nvSpPr>
        <p:spPr/>
        <p:txBody>
          <a:bodyPr>
            <a:normAutofit lnSpcReduction="10000"/>
          </a:bodyPr>
          <a:lstStyle/>
          <a:p>
            <a:r>
              <a:rPr lang="en-US" dirty="0"/>
              <a:t>Continued</a:t>
            </a:r>
          </a:p>
        </p:txBody>
      </p:sp>
    </p:spTree>
    <p:extLst>
      <p:ext uri="{BB962C8B-B14F-4D97-AF65-F5344CB8AC3E}">
        <p14:creationId xmlns:p14="http://schemas.microsoft.com/office/powerpoint/2010/main" val="3594951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Notifying the User</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What is the problem? </a:t>
            </a:r>
            <a:r>
              <a:rPr lang="en-US" dirty="0"/>
              <a:t>Users do not want to read lengthy messages to determine what needs to be changed. They need to receive a visually clear and textually concise message. </a:t>
            </a:r>
          </a:p>
          <a:p>
            <a:pPr marL="342900" indent="-342900">
              <a:buFont typeface="Arial"/>
              <a:buChar char="•"/>
            </a:pPr>
            <a:r>
              <a:rPr lang="en-US" b="1" dirty="0"/>
              <a:t>Where is the problem? </a:t>
            </a:r>
            <a:r>
              <a:rPr lang="en-US" dirty="0"/>
              <a:t>Some type of error indication should be located near the field that generated the problem. </a:t>
            </a:r>
          </a:p>
          <a:p>
            <a:pPr marL="342900" indent="-342900">
              <a:buFont typeface="Arial"/>
              <a:buChar char="•"/>
            </a:pPr>
            <a:r>
              <a:rPr lang="en-US" b="1" dirty="0"/>
              <a:t>If appropriate, how do I fix it? </a:t>
            </a:r>
            <a:r>
              <a:rPr lang="en-US" dirty="0"/>
              <a:t>For instance, don’t just tell the user that a date is in the wrong format, tell him or her what format you are expecting, such as “The date should be in </a:t>
            </a:r>
            <a:r>
              <a:rPr lang="en-US" dirty="0" err="1"/>
              <a:t>yy</a:t>
            </a:r>
            <a:r>
              <a:rPr lang="en-US" dirty="0"/>
              <a:t>/mm/</a:t>
            </a:r>
            <a:r>
              <a:rPr lang="en-US" dirty="0" err="1"/>
              <a:t>dd</a:t>
            </a:r>
            <a:r>
              <a:rPr lang="en-US" dirty="0"/>
              <a:t> format.”</a:t>
            </a:r>
          </a:p>
        </p:txBody>
      </p:sp>
      <p:sp>
        <p:nvSpPr>
          <p:cNvPr id="4" name="Content Placeholder 3"/>
          <p:cNvSpPr>
            <a:spLocks noGrp="1"/>
          </p:cNvSpPr>
          <p:nvPr>
            <p:ph sz="quarter" idx="13"/>
          </p:nvPr>
        </p:nvSpPr>
        <p:spPr/>
        <p:txBody>
          <a:bodyPr>
            <a:normAutofit lnSpcReduction="10000"/>
          </a:bodyPr>
          <a:lstStyle/>
          <a:p>
            <a:r>
              <a:rPr lang="en-US" dirty="0"/>
              <a:t>We found an error, now what?</a:t>
            </a:r>
          </a:p>
        </p:txBody>
      </p:sp>
    </p:spTree>
    <p:extLst>
      <p:ext uri="{BB962C8B-B14F-4D97-AF65-F5344CB8AC3E}">
        <p14:creationId xmlns:p14="http://schemas.microsoft.com/office/powerpoint/2010/main" val="4238512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illustrative examples</a:t>
            </a:r>
          </a:p>
        </p:txBody>
      </p:sp>
      <p:sp>
        <p:nvSpPr>
          <p:cNvPr id="4" name="Content Placeholder 3"/>
          <p:cNvSpPr>
            <a:spLocks noGrp="1"/>
          </p:cNvSpPr>
          <p:nvPr>
            <p:ph sz="quarter" idx="13"/>
          </p:nvPr>
        </p:nvSpPr>
        <p:spPr/>
        <p:txBody>
          <a:bodyPr>
            <a:normAutofit lnSpcReduction="10000"/>
          </a:bodyPr>
          <a:lstStyle/>
          <a:p>
            <a:r>
              <a:rPr lang="en-US" dirty="0"/>
              <a:t>What’s wrong, where is it, and how to fix it.</a:t>
            </a:r>
          </a:p>
        </p:txBody>
      </p:sp>
      <p:pic>
        <p:nvPicPr>
          <p:cNvPr id="5" name="Content Placeholder 4" descr="407151200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4806" b="-14806"/>
          <a:stretch>
            <a:fillRect/>
          </a:stretch>
        </p:blipFill>
        <p:spPr/>
      </p:pic>
    </p:spTree>
    <p:extLst>
      <p:ext uri="{BB962C8B-B14F-4D97-AF65-F5344CB8AC3E}">
        <p14:creationId xmlns:p14="http://schemas.microsoft.com/office/powerpoint/2010/main" val="3064363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An ounce of prevention is worth a pound of cure</a:t>
            </a:r>
          </a:p>
        </p:txBody>
      </p:sp>
      <p:sp>
        <p:nvSpPr>
          <p:cNvPr id="9" name="Content Placeholder 8"/>
          <p:cNvSpPr>
            <a:spLocks noGrp="1"/>
          </p:cNvSpPr>
          <p:nvPr>
            <p:ph idx="1"/>
          </p:nvPr>
        </p:nvSpPr>
        <p:spPr/>
        <p:txBody>
          <a:bodyPr/>
          <a:lstStyle/>
          <a:p>
            <a:pPr marL="342900" indent="-342900">
              <a:buFont typeface="Arial"/>
              <a:buChar char="•"/>
            </a:pPr>
            <a:r>
              <a:rPr lang="en-US" dirty="0"/>
              <a:t>Using pop-up JavaScript alert (or other popup) messages</a:t>
            </a:r>
          </a:p>
          <a:p>
            <a:pPr marL="342900" indent="-342900">
              <a:buFont typeface="Arial"/>
              <a:buChar char="•"/>
            </a:pPr>
            <a:r>
              <a:rPr lang="en-US" dirty="0"/>
              <a:t>Provide textual hints to the user on the form itself</a:t>
            </a:r>
          </a:p>
          <a:p>
            <a:pPr marL="342900" indent="-342900">
              <a:buFont typeface="Arial"/>
              <a:buChar char="•"/>
            </a:pPr>
            <a:r>
              <a:rPr lang="en-US" dirty="0"/>
              <a:t>Using tool tips or pop-overs to display context-sensitive help about the expected input</a:t>
            </a:r>
          </a:p>
          <a:p>
            <a:pPr marL="342900" indent="-342900">
              <a:buFont typeface="Arial"/>
              <a:buChar char="•"/>
            </a:pPr>
            <a:r>
              <a:rPr lang="en-US" dirty="0"/>
              <a:t>a JavaScript-based mask</a:t>
            </a:r>
          </a:p>
        </p:txBody>
      </p:sp>
    </p:spTree>
    <p:extLst>
      <p:ext uri="{BB962C8B-B14F-4D97-AF65-F5344CB8AC3E}">
        <p14:creationId xmlns:p14="http://schemas.microsoft.com/office/powerpoint/2010/main" val="2682103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An ounce of prevention is worth a pound of cure</a:t>
            </a:r>
          </a:p>
        </p:txBody>
      </p:sp>
      <p:pic>
        <p:nvPicPr>
          <p:cNvPr id="8" name="Content Placeholder 7" descr="4071512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1959" r="-11959"/>
          <a:stretch>
            <a:fillRect/>
          </a:stretch>
        </p:blipFill>
        <p:spPr/>
      </p:pic>
    </p:spTree>
    <p:extLst>
      <p:ext uri="{BB962C8B-B14F-4D97-AF65-F5344CB8AC3E}">
        <p14:creationId xmlns:p14="http://schemas.microsoft.com/office/powerpoint/2010/main" val="3227312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Tool Tips and popovers</a:t>
            </a:r>
          </a:p>
        </p:txBody>
      </p:sp>
      <p:pic>
        <p:nvPicPr>
          <p:cNvPr id="5" name="Content Placeholder 4" descr="407151200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4074" r="-4074"/>
          <a:stretch>
            <a:fillRect/>
          </a:stretch>
        </p:blipFill>
        <p:spPr/>
      </p:pic>
    </p:spTree>
    <p:extLst>
      <p:ext uri="{BB962C8B-B14F-4D97-AF65-F5344CB8AC3E}">
        <p14:creationId xmlns:p14="http://schemas.microsoft.com/office/powerpoint/2010/main" val="9898069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JavaScript Mask</a:t>
            </a:r>
          </a:p>
        </p:txBody>
      </p:sp>
      <p:pic>
        <p:nvPicPr>
          <p:cNvPr id="6" name="Content Placeholder 5" descr="4071512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902" b="-18902"/>
          <a:stretch>
            <a:fillRect/>
          </a:stretch>
        </p:blipFill>
        <p:spPr/>
      </p:pic>
    </p:spTree>
    <p:extLst>
      <p:ext uri="{BB962C8B-B14F-4D97-AF65-F5344CB8AC3E}">
        <p14:creationId xmlns:p14="http://schemas.microsoft.com/office/powerpoint/2010/main" val="31242748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reduce validation errors</a:t>
            </a:r>
          </a:p>
        </p:txBody>
      </p:sp>
      <p:sp>
        <p:nvSpPr>
          <p:cNvPr id="4" name="Content Placeholder 3"/>
          <p:cNvSpPr>
            <a:spLocks noGrp="1"/>
          </p:cNvSpPr>
          <p:nvPr>
            <p:ph sz="quarter" idx="13"/>
          </p:nvPr>
        </p:nvSpPr>
        <p:spPr/>
        <p:txBody>
          <a:bodyPr>
            <a:normAutofit lnSpcReduction="10000"/>
          </a:bodyPr>
          <a:lstStyle/>
          <a:p>
            <a:r>
              <a:rPr lang="en-US" dirty="0"/>
              <a:t>HTML 5 input types</a:t>
            </a:r>
          </a:p>
        </p:txBody>
      </p:sp>
      <p:sp>
        <p:nvSpPr>
          <p:cNvPr id="3" name="Content Placeholder 2"/>
          <p:cNvSpPr>
            <a:spLocks noGrp="1"/>
          </p:cNvSpPr>
          <p:nvPr>
            <p:ph idx="1"/>
          </p:nvPr>
        </p:nvSpPr>
        <p:spPr>
          <a:xfrm>
            <a:off x="914400" y="1646237"/>
            <a:ext cx="6934200" cy="4525963"/>
          </a:xfrm>
        </p:spPr>
        <p:txBody>
          <a:bodyPr/>
          <a:lstStyle/>
          <a:p>
            <a:r>
              <a:rPr lang="en-US" dirty="0"/>
              <a:t>Many user input errors can be eliminated by choosing a better data entry type than the standard </a:t>
            </a:r>
          </a:p>
          <a:p>
            <a:pPr lvl="1"/>
            <a:r>
              <a:rPr lang="en-US" b="1" dirty="0"/>
              <a:t>&lt;input type="text"&gt;</a:t>
            </a:r>
          </a:p>
          <a:p>
            <a:r>
              <a:rPr lang="en-US" dirty="0"/>
              <a:t>If you need to get a date from the user, use the HTML5</a:t>
            </a:r>
          </a:p>
          <a:p>
            <a:pPr lvl="1"/>
            <a:r>
              <a:rPr lang="en-US" b="1" dirty="0"/>
              <a:t>&lt;input type="date”&gt;</a:t>
            </a:r>
          </a:p>
          <a:p>
            <a:r>
              <a:rPr lang="en-US" dirty="0"/>
              <a:t>If you need a number, use the HTML5 </a:t>
            </a:r>
          </a:p>
          <a:p>
            <a:pPr lvl="1"/>
            <a:r>
              <a:rPr lang="en-US" b="1" dirty="0"/>
              <a:t>&lt;input type="number"&gt;</a:t>
            </a:r>
          </a:p>
        </p:txBody>
      </p:sp>
    </p:spTree>
    <p:extLst>
      <p:ext uri="{BB962C8B-B14F-4D97-AF65-F5344CB8AC3E}">
        <p14:creationId xmlns:p14="http://schemas.microsoft.com/office/powerpoint/2010/main" val="3880261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3065</TotalTime>
  <Words>4803</Words>
  <Application>Microsoft Office PowerPoint</Application>
  <PresentationFormat>On-screen Show (4:3)</PresentationFormat>
  <Paragraphs>527</Paragraphs>
  <Slides>94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Consolas</vt:lpstr>
      <vt:lpstr>Rockwell</vt:lpstr>
      <vt:lpstr>Rockwell Condensed</vt:lpstr>
      <vt:lpstr>Wingdings</vt:lpstr>
      <vt:lpstr>Presentation</vt:lpstr>
      <vt:lpstr>JavaScript: Client-Side Scripting</vt:lpstr>
      <vt:lpstr>What IS Javascript</vt:lpstr>
      <vt:lpstr>What is JavaScript</vt:lpstr>
      <vt:lpstr>What isn’t JavaScript</vt:lpstr>
      <vt:lpstr>Client-Side Scripting</vt:lpstr>
      <vt:lpstr>Client-Side Scripting</vt:lpstr>
      <vt:lpstr>Client-Side Scripting</vt:lpstr>
      <vt:lpstr>Frameworks</vt:lpstr>
      <vt:lpstr>Where Does Javascript GO?</vt:lpstr>
      <vt:lpstr>Where does JavaScript go?</vt:lpstr>
      <vt:lpstr>Inline JavaScript</vt:lpstr>
      <vt:lpstr>Embedded JavaScript</vt:lpstr>
      <vt:lpstr>External JavaScript</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Javascript Objects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Arrays</vt:lpstr>
      <vt:lpstr>Math</vt:lpstr>
      <vt:lpstr>String</vt:lpstr>
      <vt:lpstr>String</vt:lpstr>
      <vt:lpstr>Date</vt:lpstr>
      <vt:lpstr>Window</vt:lpstr>
      <vt:lpstr>The Document Object Model (DOM)</vt:lpstr>
      <vt:lpstr>The DOM</vt:lpstr>
      <vt:lpstr>The DOM</vt:lpstr>
      <vt:lpstr>DOM Nodes</vt:lpstr>
      <vt:lpstr>DOM Nodes</vt:lpstr>
      <vt:lpstr>DOM Nodes</vt:lpstr>
      <vt:lpstr>Document Object</vt:lpstr>
      <vt:lpstr>Document Object</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Notifying the User</vt:lpstr>
      <vt:lpstr>Types of Input Validation</vt:lpstr>
      <vt:lpstr>Types of Input Validation</vt:lpstr>
      <vt:lpstr>Notifying the User</vt:lpstr>
      <vt:lpstr>Another illustrative examples</vt:lpstr>
      <vt:lpstr>How to reduce validation errors</vt:lpstr>
      <vt:lpstr>How to reduce validation errors</vt:lpstr>
      <vt:lpstr>How to reduce validation errors</vt:lpstr>
      <vt:lpstr>How to reduce validation errors</vt:lpstr>
      <vt:lpstr>How to reduce validation errors</vt:lpstr>
      <vt:lpstr>Submitting Forms</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ACER</cp:lastModifiedBy>
  <cp:revision>727</cp:revision>
  <dcterms:created xsi:type="dcterms:W3CDTF">2012-11-14T17:20:48Z</dcterms:created>
  <dcterms:modified xsi:type="dcterms:W3CDTF">2021-06-19T08:13:28Z</dcterms:modified>
</cp:coreProperties>
</file>